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26"/>
  </p:notesMasterIdLst>
  <p:sldIdLst>
    <p:sldId id="442" r:id="rId2"/>
    <p:sldId id="441" r:id="rId3"/>
    <p:sldId id="479" r:id="rId4"/>
    <p:sldId id="440" r:id="rId5"/>
    <p:sldId id="383" r:id="rId6"/>
    <p:sldId id="444" r:id="rId7"/>
    <p:sldId id="487" r:id="rId8"/>
    <p:sldId id="481" r:id="rId9"/>
    <p:sldId id="480" r:id="rId10"/>
    <p:sldId id="482" r:id="rId11"/>
    <p:sldId id="446" r:id="rId12"/>
    <p:sldId id="448" r:id="rId13"/>
    <p:sldId id="455" r:id="rId14"/>
    <p:sldId id="456" r:id="rId15"/>
    <p:sldId id="449" r:id="rId16"/>
    <p:sldId id="450" r:id="rId17"/>
    <p:sldId id="451" r:id="rId18"/>
    <p:sldId id="452" r:id="rId19"/>
    <p:sldId id="483" r:id="rId20"/>
    <p:sldId id="486" r:id="rId21"/>
    <p:sldId id="453" r:id="rId22"/>
    <p:sldId id="454" r:id="rId23"/>
    <p:sldId id="470" r:id="rId24"/>
    <p:sldId id="439" r:id="rId2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76">
          <p15:clr>
            <a:srgbClr val="A4A3A4"/>
          </p15:clr>
        </p15:guide>
        <p15:guide id="2" pos="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CA8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82585" autoAdjust="0"/>
  </p:normalViewPr>
  <p:slideViewPr>
    <p:cSldViewPr>
      <p:cViewPr varScale="1">
        <p:scale>
          <a:sx n="71" d="100"/>
          <a:sy n="71" d="100"/>
        </p:scale>
        <p:origin x="1786" y="58"/>
      </p:cViewPr>
      <p:guideLst>
        <p:guide orient="horz" pos="576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10" d="100"/>
          <a:sy n="110" d="100"/>
        </p:scale>
        <p:origin x="-1068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4F0E0A2D-5F0B-467A-BE7D-20E68734EFBC}" type="datetimeFigureOut">
              <a:rPr lang="en-US"/>
              <a:pPr>
                <a:defRPr/>
              </a:pPr>
              <a:t>8/13/2021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9906279C-D9B1-4668-88F5-2F923DD757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12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DCC47-3C8A-4051-9B9D-88D5722FCFF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8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DCC47-3C8A-4051-9B9D-88D5722FCFF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4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DCC47-3C8A-4051-9B9D-88D5722FCFF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813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06279C-D9B1-4668-88F5-2F923DD7571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30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DCC47-3C8A-4051-9B9D-88D5722FCFF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67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DCC47-3C8A-4051-9B9D-88D5722FCFF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3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DCC47-3C8A-4051-9B9D-88D5722FCFF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29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DCC47-3C8A-4051-9B9D-88D5722FCFF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98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DCC47-3C8A-4051-9B9D-88D5722FCFF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34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DCC47-3C8A-4051-9B9D-88D5722FCFF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280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6279C-D9B1-4668-88F5-2F923DD7571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36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DCC47-3C8A-4051-9B9D-88D5722FCFF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352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DCC47-3C8A-4051-9B9D-88D5722FCFF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25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3DCC47-3C8A-4051-9B9D-88D5722FCFF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61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over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40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01179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46585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631821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764828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132481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42437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427035-6172-4115-ACC6-8D49CA091A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758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17E04-83DD-4F6E-A14B-03C71F24EE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00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434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9E46-A9F1-47DD-ADE3-4E41883DE5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89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B8A84F-B7CD-4D08-A6D7-3F21DF3311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3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1EA00D-0E10-47E6-9BE2-0FC68EC5DE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87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C63D8-414B-481F-9C30-696A19827C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64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3B214-7FAD-4495-A03A-33B333FAF2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6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2A1856-EA9E-45D7-9FA9-8319506E33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45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0AC5B-3E63-4232-BFEF-67C158F237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1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1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Helping Clients Benefits From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Unwanted/Unneeded Life </a:t>
            </a:r>
            <a:r>
              <a:rPr lang="en-US" sz="2800">
                <a:solidFill>
                  <a:schemeClr val="accent1"/>
                </a:solidFill>
              </a:rPr>
              <a:t>Insurance Policies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02" y="2515658"/>
            <a:ext cx="2581812" cy="3444875"/>
          </a:xfrm>
        </p:spPr>
      </p:pic>
    </p:spTree>
    <p:extLst>
      <p:ext uri="{BB962C8B-B14F-4D97-AF65-F5344CB8AC3E}">
        <p14:creationId xmlns:p14="http://schemas.microsoft.com/office/powerpoint/2010/main" val="2683614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1B2C5-000F-48C5-A2B1-6E2A9F0EB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32D5A-D648-4E77-887E-A6D76B630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B8123-2990-495A-A3E5-84C13E330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FC27B-F2EF-4EB2-B3FC-EC39BB342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39E217-92CB-4C3A-B756-3E098C4A6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5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90"/>
          <p:cNvSpPr>
            <a:spLocks noChangeArrowheads="1"/>
          </p:cNvSpPr>
          <p:nvPr/>
        </p:nvSpPr>
        <p:spPr bwMode="auto">
          <a:xfrm>
            <a:off x="723900" y="4371191"/>
            <a:ext cx="7696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dirty="0"/>
              <a:t>After all alternatives have been considered and the conclusion is that it is time to lapse or surrender a policy, a life settlement can offer </a:t>
            </a:r>
            <a:r>
              <a:rPr lang="en-US" sz="2400" b="1" u="sng" dirty="0">
                <a:solidFill>
                  <a:schemeClr val="accent1"/>
                </a:solidFill>
              </a:rPr>
              <a:t>significantly greater value!</a:t>
            </a:r>
          </a:p>
          <a:p>
            <a:endParaRPr lang="en-US" sz="2400" b="1" u="sng" dirty="0"/>
          </a:p>
          <a:p>
            <a:pPr algn="ctr"/>
            <a:r>
              <a:rPr lang="en-US" sz="2400" b="1" u="sng" dirty="0"/>
              <a:t>Let’s Look at Some Academic Proof…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FAF28A-DC8B-4ABF-B578-E694DE8E2BBF}"/>
              </a:ext>
            </a:extLst>
          </p:cNvPr>
          <p:cNvSpPr/>
          <p:nvPr/>
        </p:nvSpPr>
        <p:spPr>
          <a:xfrm>
            <a:off x="10058400" y="4648200"/>
            <a:ext cx="2438400" cy="92425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734CCA-C0C9-4103-890B-F41E8663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6" y="1143000"/>
            <a:ext cx="6798734" cy="107620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cs typeface="Calibri" panose="020F0502020204030204" pitchFamily="34" charset="0"/>
              </a:rPr>
              <a:t>More Is Better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8A9830-D077-43CD-BA95-18B6F835B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080" y="2548665"/>
            <a:ext cx="2471840" cy="163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12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295400"/>
            <a:ext cx="66294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cs typeface="Calibri" panose="020F0502020204030204" pitchFamily="34" charset="0"/>
              </a:rPr>
              <a:t>Academic Proof </a:t>
            </a:r>
          </a:p>
        </p:txBody>
      </p:sp>
      <p:sp>
        <p:nvSpPr>
          <p:cNvPr id="14342" name="Rectangle 90"/>
          <p:cNvSpPr>
            <a:spLocks noChangeArrowheads="1"/>
          </p:cNvSpPr>
          <p:nvPr/>
        </p:nvSpPr>
        <p:spPr bwMode="auto">
          <a:xfrm>
            <a:off x="0" y="2438400"/>
            <a:ext cx="9144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28600" indent="-228600" algn="ctr">
              <a:lnSpc>
                <a:spcPct val="90000"/>
              </a:lnSpc>
            </a:pPr>
            <a:endParaRPr lang="en-US" sz="2000" dirty="0">
              <a:solidFill>
                <a:srgbClr val="333333"/>
              </a:solidFill>
              <a:latin typeface="Tahoma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FAF28A-DC8B-4ABF-B578-E694DE8E2BBF}"/>
              </a:ext>
            </a:extLst>
          </p:cNvPr>
          <p:cNvSpPr/>
          <p:nvPr/>
        </p:nvSpPr>
        <p:spPr>
          <a:xfrm>
            <a:off x="9906000" y="5042368"/>
            <a:ext cx="2438400" cy="92425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7EEBA1-670D-4770-8EBC-E8DF52047C9A}"/>
              </a:ext>
            </a:extLst>
          </p:cNvPr>
          <p:cNvSpPr txBox="1"/>
          <p:nvPr/>
        </p:nvSpPr>
        <p:spPr>
          <a:xfrm>
            <a:off x="1221828" y="2682081"/>
            <a:ext cx="6896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solidFill>
                  <a:schemeClr val="accent1"/>
                </a:solidFill>
              </a:rPr>
              <a:t>	</a:t>
            </a:r>
            <a:r>
              <a:rPr lang="en-US" sz="2000" b="1" dirty="0">
                <a:solidFill>
                  <a:schemeClr val="tx2"/>
                </a:solidFill>
              </a:rPr>
              <a:t>2002 – Wharton School </a:t>
            </a:r>
          </a:p>
          <a:p>
            <a:pPr marL="1828800" lvl="2" indent="-9144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1584 Policies</a:t>
            </a:r>
          </a:p>
          <a:p>
            <a:pPr marL="1828800" lvl="2" indent="-9144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$93.4 Million Cash Surrender Value</a:t>
            </a:r>
          </a:p>
          <a:p>
            <a:pPr marL="1828800" lvl="2" indent="-9144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$336.3 Million Life Settlement Value	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000" dirty="0"/>
          </a:p>
          <a:p>
            <a:pPr>
              <a:buClr>
                <a:schemeClr val="accent1"/>
              </a:buClr>
            </a:pPr>
            <a:r>
              <a:rPr lang="en-US" sz="2000" b="1" dirty="0">
                <a:solidFill>
                  <a:schemeClr val="accent1"/>
                </a:solidFill>
              </a:rPr>
              <a:t>	</a:t>
            </a:r>
            <a:r>
              <a:rPr lang="en-US" sz="2000" b="1" dirty="0"/>
              <a:t>2010 U.S. GAO Report – </a:t>
            </a:r>
            <a:r>
              <a:rPr lang="en-US" sz="1600" b="1" dirty="0"/>
              <a:t>U.S. Govt. Accountability Office</a:t>
            </a:r>
          </a:p>
          <a:p>
            <a:pPr marL="1828800" lvl="2" indent="-9144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1020 Policies</a:t>
            </a:r>
          </a:p>
          <a:p>
            <a:pPr marL="1828800" lvl="2" indent="-9144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$37.4 Million Cash Surrender Value</a:t>
            </a:r>
          </a:p>
          <a:p>
            <a:pPr marL="1828800" lvl="2" indent="-9144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$269 Million Life Settlement Value</a:t>
            </a:r>
          </a:p>
          <a:p>
            <a:pPr lvl="2">
              <a:buClr>
                <a:schemeClr val="accent1"/>
              </a:buClr>
            </a:pPr>
            <a:endParaRPr lang="en-US" sz="1000" dirty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</a:pPr>
            <a:r>
              <a:rPr lang="en-US" sz="2000" b="1" dirty="0">
                <a:solidFill>
                  <a:schemeClr val="accent1"/>
                </a:solidFill>
              </a:rPr>
              <a:t>	</a:t>
            </a:r>
            <a:r>
              <a:rPr lang="en-US" sz="2000" b="1" dirty="0"/>
              <a:t>2013 London Business School </a:t>
            </a:r>
          </a:p>
          <a:p>
            <a:pPr marL="1828800" lvl="2" indent="-9144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9000 Policies - $24 Billion in Death Benefit</a:t>
            </a:r>
          </a:p>
          <a:p>
            <a:pPr marL="1828800" lvl="2" indent="-9144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28800" lvl="2" indent="-9144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/>
              </a:solidFill>
            </a:endParaRPr>
          </a:p>
          <a:p>
            <a:pPr marL="1828800" lvl="2" indent="-9144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73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295400"/>
            <a:ext cx="66294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cs typeface="Calibri" panose="020F0502020204030204" pitchFamily="34" charset="0"/>
              </a:rPr>
              <a:t>Who Are The Investors? </a:t>
            </a:r>
          </a:p>
        </p:txBody>
      </p:sp>
      <p:sp>
        <p:nvSpPr>
          <p:cNvPr id="14342" name="Rectangle 90"/>
          <p:cNvSpPr>
            <a:spLocks noChangeArrowheads="1"/>
          </p:cNvSpPr>
          <p:nvPr/>
        </p:nvSpPr>
        <p:spPr bwMode="auto">
          <a:xfrm>
            <a:off x="0" y="2438400"/>
            <a:ext cx="9144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28600" indent="-228600" algn="ctr">
              <a:lnSpc>
                <a:spcPct val="90000"/>
              </a:lnSpc>
            </a:pPr>
            <a:endParaRPr lang="en-US" sz="2000" dirty="0">
              <a:solidFill>
                <a:srgbClr val="333333"/>
              </a:solidFill>
              <a:latin typeface="Tahoma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FAF28A-DC8B-4ABF-B578-E694DE8E2BBF}"/>
              </a:ext>
            </a:extLst>
          </p:cNvPr>
          <p:cNvSpPr/>
          <p:nvPr/>
        </p:nvSpPr>
        <p:spPr>
          <a:xfrm>
            <a:off x="9906000" y="5042368"/>
            <a:ext cx="2438400" cy="92425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7EEBA1-670D-4770-8EBC-E8DF52047C9A}"/>
              </a:ext>
            </a:extLst>
          </p:cNvPr>
          <p:cNvSpPr txBox="1"/>
          <p:nvPr/>
        </p:nvSpPr>
        <p:spPr>
          <a:xfrm>
            <a:off x="1221828" y="2682081"/>
            <a:ext cx="689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solidFill>
                  <a:schemeClr val="accent1"/>
                </a:solidFill>
              </a:rPr>
              <a:t>	</a:t>
            </a:r>
            <a:endParaRPr lang="en-US" sz="2000" dirty="0"/>
          </a:p>
          <a:p>
            <a:pPr marL="1828800" lvl="2" indent="-9144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/>
              </a:solidFill>
            </a:endParaRPr>
          </a:p>
          <a:p>
            <a:pPr marL="1828800" lvl="2" indent="-9144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628" y="2682081"/>
            <a:ext cx="3962743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89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295400"/>
            <a:ext cx="66294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cs typeface="Calibri" panose="020F0502020204030204" pitchFamily="34" charset="0"/>
              </a:rPr>
              <a:t>Who Are The Investors? </a:t>
            </a:r>
          </a:p>
        </p:txBody>
      </p:sp>
      <p:sp>
        <p:nvSpPr>
          <p:cNvPr id="14342" name="Rectangle 90"/>
          <p:cNvSpPr>
            <a:spLocks noChangeArrowheads="1"/>
          </p:cNvSpPr>
          <p:nvPr/>
        </p:nvSpPr>
        <p:spPr bwMode="auto">
          <a:xfrm>
            <a:off x="0" y="2438400"/>
            <a:ext cx="9144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28600" indent="-228600" algn="ctr">
              <a:lnSpc>
                <a:spcPct val="90000"/>
              </a:lnSpc>
            </a:pPr>
            <a:endParaRPr lang="en-US" sz="2000" dirty="0">
              <a:solidFill>
                <a:srgbClr val="333333"/>
              </a:solidFill>
              <a:latin typeface="Tahoma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FAF28A-DC8B-4ABF-B578-E694DE8E2BBF}"/>
              </a:ext>
            </a:extLst>
          </p:cNvPr>
          <p:cNvSpPr/>
          <p:nvPr/>
        </p:nvSpPr>
        <p:spPr>
          <a:xfrm>
            <a:off x="9906000" y="5042368"/>
            <a:ext cx="2438400" cy="92425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7EEBA1-670D-4770-8EBC-E8DF52047C9A}"/>
              </a:ext>
            </a:extLst>
          </p:cNvPr>
          <p:cNvSpPr txBox="1"/>
          <p:nvPr/>
        </p:nvSpPr>
        <p:spPr>
          <a:xfrm>
            <a:off x="1221828" y="2682081"/>
            <a:ext cx="689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solidFill>
                  <a:schemeClr val="accent1"/>
                </a:solidFill>
              </a:rPr>
              <a:t>	</a:t>
            </a:r>
            <a:endParaRPr lang="en-US" sz="2000" dirty="0"/>
          </a:p>
          <a:p>
            <a:pPr marL="1828800" lvl="2" indent="-9144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/>
              </a:solidFill>
            </a:endParaRPr>
          </a:p>
          <a:p>
            <a:pPr marL="1828800" lvl="2" indent="-9144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430517"/>
            <a:ext cx="3276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29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371600"/>
            <a:ext cx="6553200" cy="6096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How Much Is A Policy Worth?</a:t>
            </a:r>
          </a:p>
        </p:txBody>
      </p:sp>
      <p:sp>
        <p:nvSpPr>
          <p:cNvPr id="14342" name="Rectangle 90"/>
          <p:cNvSpPr>
            <a:spLocks noChangeArrowheads="1"/>
          </p:cNvSpPr>
          <p:nvPr/>
        </p:nvSpPr>
        <p:spPr bwMode="auto">
          <a:xfrm>
            <a:off x="0" y="2438400"/>
            <a:ext cx="9144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28600" indent="-228600" algn="ctr">
              <a:lnSpc>
                <a:spcPct val="90000"/>
              </a:lnSpc>
            </a:pPr>
            <a:endParaRPr lang="en-US" sz="2000" dirty="0">
              <a:solidFill>
                <a:srgbClr val="333333"/>
              </a:solidFill>
              <a:latin typeface="Tahoma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FAF28A-DC8B-4ABF-B578-E694DE8E2BBF}"/>
              </a:ext>
            </a:extLst>
          </p:cNvPr>
          <p:cNvSpPr/>
          <p:nvPr/>
        </p:nvSpPr>
        <p:spPr>
          <a:xfrm>
            <a:off x="9906000" y="5042368"/>
            <a:ext cx="2438400" cy="92425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7EEBA1-670D-4770-8EBC-E8DF52047C9A}"/>
              </a:ext>
            </a:extLst>
          </p:cNvPr>
          <p:cNvSpPr txBox="1"/>
          <p:nvPr/>
        </p:nvSpPr>
        <p:spPr>
          <a:xfrm>
            <a:off x="4267200" y="2832085"/>
            <a:ext cx="381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   1)  $250,000 Policy = $128,500</a:t>
            </a:r>
          </a:p>
          <a:p>
            <a:endParaRPr lang="en-US" sz="3500" dirty="0"/>
          </a:p>
          <a:p>
            <a:pPr marL="0" indent="0">
              <a:buNone/>
            </a:pPr>
            <a:r>
              <a:rPr lang="en-US" sz="2000" dirty="0"/>
              <a:t>    2)  $250,000 Policy =   $75,000</a:t>
            </a:r>
          </a:p>
          <a:p>
            <a:endParaRPr lang="en-US" sz="3500" dirty="0"/>
          </a:p>
          <a:p>
            <a:pPr marL="0" indent="0">
              <a:buNone/>
            </a:pPr>
            <a:r>
              <a:rPr lang="en-US" sz="2000" dirty="0"/>
              <a:t>    3)  $250,000 Policy =     $8,000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DC350-B390-476A-A9AC-8B95CB9E5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832085"/>
            <a:ext cx="2641899" cy="263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28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1295400"/>
            <a:ext cx="6798734" cy="762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Are There Any Negatives?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603938"/>
            <a:ext cx="6595534" cy="3589283"/>
          </a:xfrm>
        </p:spPr>
        <p:txBody>
          <a:bodyPr>
            <a:noAutofit/>
          </a:bodyPr>
          <a:lstStyle/>
          <a:p>
            <a:pPr lvl="4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Taxes</a:t>
            </a:r>
          </a:p>
          <a:p>
            <a:pPr marL="1828800" lvl="4" indent="0">
              <a:buNone/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Being Able to Obtain Additional  Life Insurance</a:t>
            </a:r>
          </a:p>
          <a:p>
            <a:pPr marL="0" indent="0">
              <a:buNone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Government Funding Reduction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Creditor Debt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363200" y="6172200"/>
            <a:ext cx="5104667" cy="2794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85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1447800"/>
            <a:ext cx="6798734" cy="6858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The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667000"/>
            <a:ext cx="3623735" cy="3224865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Copy of the Policy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Medical Records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Illustration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Offer Made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Escrow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77600" y="4572000"/>
            <a:ext cx="395510" cy="2794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E81536-1225-4140-A1D6-3DD12252A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44009"/>
            <a:ext cx="329513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402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1295400"/>
            <a:ext cx="6798734" cy="8382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Consumer Protections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4946275"/>
            <a:ext cx="6406848" cy="1219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8800" b="1" dirty="0">
                <a:ln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Transparency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44200" y="4876800"/>
            <a:ext cx="5104667" cy="45719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821DA-5C0B-43F6-812C-3BE85F0A8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677394"/>
            <a:ext cx="3481091" cy="201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35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721D2-9922-4076-8024-B6CF11C9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1AE19-DD49-4CCC-850B-E06F04D8D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25D13-71C4-4335-AC5B-1F31F3D9F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918C6-1966-4F7E-96D7-3B4AC254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6F185D-A292-4129-B39E-2BFEB19D5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0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FAF28A-DC8B-4ABF-B578-E694DE8E2BBF}"/>
              </a:ext>
            </a:extLst>
          </p:cNvPr>
          <p:cNvSpPr/>
          <p:nvPr/>
        </p:nvSpPr>
        <p:spPr>
          <a:xfrm flipV="1">
            <a:off x="9829800" y="5517857"/>
            <a:ext cx="2857500" cy="1094124"/>
          </a:xfrm>
          <a:prstGeom prst="roundRect">
            <a:avLst/>
          </a:prstGeom>
          <a:solidFill>
            <a:schemeClr val="lt1">
              <a:alpha val="92000"/>
            </a:schemeClr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8000">
                      <a:schemeClr val="accent1">
                        <a:lumMod val="45000"/>
                        <a:lumOff val="55000"/>
                      </a:schemeClr>
                    </a:gs>
                    <a:gs pos="42000">
                      <a:schemeClr val="accent1">
                        <a:lumMod val="45000"/>
                        <a:lumOff val="55000"/>
                      </a:schemeClr>
                    </a:gs>
                    <a:gs pos="69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rg</a:t>
            </a:r>
            <a:r>
              <a:rPr lang="en-US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8000">
                      <a:schemeClr val="accent1">
                        <a:lumMod val="45000"/>
                        <a:lumOff val="55000"/>
                      </a:schemeClr>
                    </a:gs>
                    <a:gs pos="42000">
                      <a:schemeClr val="accent1">
                        <a:lumMod val="45000"/>
                        <a:lumOff val="55000"/>
                      </a:schemeClr>
                    </a:gs>
                    <a:gs pos="69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 Life 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5B02A03-79FC-4468-8995-7D9A7596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066800"/>
            <a:ext cx="6629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600" dirty="0"/>
              <a:t>Current Life Insurance </a:t>
            </a:r>
          </a:p>
          <a:p>
            <a:pPr algn="ctr"/>
            <a:r>
              <a:rPr lang="en-US" sz="3600" dirty="0"/>
              <a:t>Market Statistics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4B4CC-AD29-4FB2-9626-7ADAFA288C75}"/>
              </a:ext>
            </a:extLst>
          </p:cNvPr>
          <p:cNvSpPr txBox="1"/>
          <p:nvPr/>
        </p:nvSpPr>
        <p:spPr>
          <a:xfrm>
            <a:off x="1066800" y="2514600"/>
            <a:ext cx="6934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First Life Insurance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U.S. Leading Insurance Premium Writing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291 Million Life Insurance Policies in 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$20.3 Trillion in Face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$602 Billion of Life Insurance Benefits Were Surrendered  -  American Council of Life Insurance Fact Book of 2015</a:t>
            </a:r>
          </a:p>
        </p:txBody>
      </p:sp>
      <p:sp>
        <p:nvSpPr>
          <p:cNvPr id="2" name="Rectangle 1"/>
          <p:cNvSpPr/>
          <p:nvPr/>
        </p:nvSpPr>
        <p:spPr>
          <a:xfrm>
            <a:off x="8785225" y="4374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8000">
                    <a:schemeClr val="accent1">
                      <a:lumMod val="45000"/>
                      <a:lumOff val="55000"/>
                    </a:schemeClr>
                  </a:gs>
                  <a:gs pos="42000">
                    <a:schemeClr val="accent1">
                      <a:lumMod val="45000"/>
                      <a:lumOff val="55000"/>
                    </a:schemeClr>
                  </a:gs>
                  <a:gs pos="69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  <a:p>
            <a:pPr algn="ctr"/>
            <a:r>
              <a:rPr lang="en-US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8000">
                      <a:schemeClr val="accent1">
                        <a:lumMod val="45000"/>
                        <a:lumOff val="55000"/>
                      </a:schemeClr>
                    </a:gs>
                    <a:gs pos="42000">
                      <a:schemeClr val="accent1">
                        <a:lumMod val="45000"/>
                        <a:lumOff val="55000"/>
                      </a:schemeClr>
                    </a:gs>
                    <a:gs pos="69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Insurance Settlement</a:t>
            </a:r>
            <a:r>
              <a:rPr lang="en-US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368382" y="5314434"/>
            <a:ext cx="786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8000">
                      <a:schemeClr val="accent1">
                        <a:lumMod val="45000"/>
                        <a:lumOff val="55000"/>
                      </a:schemeClr>
                    </a:gs>
                    <a:gs pos="42000">
                      <a:schemeClr val="accent1">
                        <a:lumMod val="45000"/>
                        <a:lumOff val="55000"/>
                      </a:schemeClr>
                    </a:gs>
                    <a:gs pos="69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Rehbu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711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1143000"/>
            <a:ext cx="6798734" cy="9144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Life Insurance Settlements: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Benefitting Your Client…and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3377901"/>
            <a:ext cx="4233336" cy="17770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9600" dirty="0"/>
              <a:t>Poll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flipV="1">
            <a:off x="11018155" y="3352800"/>
            <a:ext cx="76200" cy="2018451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6600" y="5960533"/>
            <a:ext cx="395510" cy="279400"/>
          </a:xfrm>
        </p:spPr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17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1447800"/>
            <a:ext cx="6798734" cy="609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The </a:t>
            </a:r>
            <a:r>
              <a:rPr lang="en-US" dirty="0">
                <a:solidFill>
                  <a:schemeClr val="accent1"/>
                </a:solidFill>
              </a:rPr>
              <a:t>Big</a:t>
            </a:r>
            <a:r>
              <a:rPr lang="en-US" sz="3600" dirty="0">
                <a:solidFill>
                  <a:schemeClr val="accent1"/>
                </a:solidFill>
              </a:rPr>
              <a:t>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3048000"/>
            <a:ext cx="4233336" cy="1777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/>
              <a:t>WIIFY?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flipV="1">
            <a:off x="11018155" y="3352800"/>
            <a:ext cx="76200" cy="2018451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6600" y="5960533"/>
            <a:ext cx="395510" cy="279400"/>
          </a:xfrm>
        </p:spPr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082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1524000"/>
            <a:ext cx="6798734" cy="609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Getting Over </a:t>
            </a:r>
            <a:r>
              <a:rPr lang="en-US" dirty="0">
                <a:solidFill>
                  <a:schemeClr val="accent1"/>
                </a:solidFill>
              </a:rPr>
              <a:t>the</a:t>
            </a:r>
            <a:r>
              <a:rPr lang="en-US" sz="3600" dirty="0">
                <a:solidFill>
                  <a:schemeClr val="accent1"/>
                </a:solidFill>
              </a:rPr>
              <a:t> “Ick” Factor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26" y="4724401"/>
            <a:ext cx="5784948" cy="14859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500" dirty="0"/>
              <a:t>How to talk to a client about selling a policy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flipV="1">
            <a:off x="11018155" y="3352800"/>
            <a:ext cx="76200" cy="2018451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6600" y="5960533"/>
            <a:ext cx="395510" cy="279400"/>
          </a:xfrm>
        </p:spPr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ABAE9-644B-4069-9809-15B304569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127" y="2452794"/>
            <a:ext cx="2261746" cy="22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13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2787" y="990600"/>
            <a:ext cx="6058426" cy="119440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Life Insurance Settlements</a:t>
            </a:r>
          </a:p>
        </p:txBody>
      </p:sp>
      <p:sp>
        <p:nvSpPr>
          <p:cNvPr id="14342" name="Rectangle 90"/>
          <p:cNvSpPr>
            <a:spLocks noChangeArrowheads="1"/>
          </p:cNvSpPr>
          <p:nvPr/>
        </p:nvSpPr>
        <p:spPr bwMode="auto">
          <a:xfrm>
            <a:off x="1142703" y="2685986"/>
            <a:ext cx="6858595" cy="36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171450" indent="-171450" algn="ctr">
              <a:lnSpc>
                <a:spcPct val="90000"/>
              </a:lnSpc>
            </a:pPr>
            <a:endParaRPr lang="en-US" sz="1500" dirty="0">
              <a:solidFill>
                <a:srgbClr val="333333"/>
              </a:solidFill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7EEBA1-670D-4770-8EBC-E8DF52047C9A}"/>
              </a:ext>
            </a:extLst>
          </p:cNvPr>
          <p:cNvSpPr txBox="1"/>
          <p:nvPr/>
        </p:nvSpPr>
        <p:spPr>
          <a:xfrm>
            <a:off x="4876800" y="3552522"/>
            <a:ext cx="3564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3000" dirty="0"/>
              <a:t>Right For Your Clients?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31C1E-B49C-4153-9863-7DE8B8EC81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73" y="2880040"/>
            <a:ext cx="3323264" cy="25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59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2925763"/>
            <a:ext cx="3890188" cy="15700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Helping People Benefit from Unwanted/Unneeded Life Insurance Policies</a:t>
            </a:r>
            <a:b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487613"/>
            <a:ext cx="2842617" cy="344646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59084" y="4495800"/>
            <a:ext cx="3730531" cy="143827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/>
              <a:t>Lisa Rehburg</a:t>
            </a:r>
          </a:p>
          <a:p>
            <a:pPr marL="0" indent="0" algn="ctr">
              <a:buNone/>
            </a:pPr>
            <a:r>
              <a:rPr lang="en-US" b="1" dirty="0"/>
              <a:t>(714) 349-7981</a:t>
            </a:r>
          </a:p>
          <a:p>
            <a:pPr marL="0" indent="0" algn="ctr">
              <a:buNone/>
            </a:pPr>
            <a:r>
              <a:rPr lang="en-US" b="1" dirty="0"/>
              <a:t>lrehburg@aol.com</a:t>
            </a:r>
          </a:p>
          <a:p>
            <a:pPr marL="0" indent="0" algn="ctr">
              <a:buNone/>
            </a:pPr>
            <a:r>
              <a:rPr lang="en-US" sz="2000" b="1" dirty="0"/>
              <a:t>Rehburglifesettlements.com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342" name="Rectangle 90"/>
          <p:cNvSpPr>
            <a:spLocks noChangeArrowheads="1"/>
          </p:cNvSpPr>
          <p:nvPr/>
        </p:nvSpPr>
        <p:spPr bwMode="auto">
          <a:xfrm>
            <a:off x="0" y="2438400"/>
            <a:ext cx="9144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28600" indent="-228600" algn="ctr">
              <a:lnSpc>
                <a:spcPct val="90000"/>
              </a:lnSpc>
            </a:pPr>
            <a:endParaRPr lang="en-US" sz="2000" dirty="0">
              <a:solidFill>
                <a:srgbClr val="333333"/>
              </a:solidFill>
              <a:latin typeface="Tahoma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FAF28A-DC8B-4ABF-B578-E694DE8E2BBF}"/>
              </a:ext>
            </a:extLst>
          </p:cNvPr>
          <p:cNvSpPr/>
          <p:nvPr/>
        </p:nvSpPr>
        <p:spPr>
          <a:xfrm>
            <a:off x="10134600" y="5029200"/>
            <a:ext cx="2438400" cy="92425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5B02A03-79FC-4468-8995-7D9A7596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27628"/>
            <a:ext cx="6629400" cy="108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600" dirty="0"/>
              <a:t>Free - No Obligation Appraisals</a:t>
            </a:r>
          </a:p>
        </p:txBody>
      </p:sp>
    </p:spTree>
    <p:extLst>
      <p:ext uri="{BB962C8B-B14F-4D97-AF65-F5344CB8AC3E}">
        <p14:creationId xmlns:p14="http://schemas.microsoft.com/office/powerpoint/2010/main" val="343994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35B02A03-79FC-4468-8995-7D9A7596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219200"/>
            <a:ext cx="545804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6" tIns="34293" rIns="68586" bIns="3429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algn="ctr" defTabSz="685800"/>
            <a:r>
              <a:rPr lang="en-US" sz="3600" dirty="0">
                <a:solidFill>
                  <a:srgbClr val="83992A"/>
                </a:solidFill>
                <a:latin typeface="Garamond" panose="02020404030301010803"/>
              </a:rPr>
              <a:t>Senior Life Insurance Market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4B4CC-AD29-4FB2-9626-7ADAFA288C75}"/>
              </a:ext>
            </a:extLst>
          </p:cNvPr>
          <p:cNvSpPr txBox="1"/>
          <p:nvPr/>
        </p:nvSpPr>
        <p:spPr>
          <a:xfrm>
            <a:off x="3131715" y="2743141"/>
            <a:ext cx="472043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3" defTabSz="685800"/>
            <a:r>
              <a:rPr lang="en-US" dirty="0">
                <a:solidFill>
                  <a:prstClr val="black"/>
                </a:solidFill>
              </a:rPr>
              <a:t>Over Age 65:</a:t>
            </a:r>
          </a:p>
          <a:p>
            <a:pPr marL="1314450" lvl="3" indent="-2857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38 Million Life Insurance Policies</a:t>
            </a:r>
          </a:p>
          <a:p>
            <a:pPr marL="1314450" lvl="3" indent="-2857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Face Value of More than $3 Trillion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black"/>
              </a:solidFill>
            </a:endParaRPr>
          </a:p>
          <a:p>
            <a:pPr marL="1028700" lvl="3" defTabSz="685800"/>
            <a:r>
              <a:rPr lang="en-US" dirty="0">
                <a:solidFill>
                  <a:prstClr val="black"/>
                </a:solidFill>
              </a:rPr>
              <a:t>Over Age 70:</a:t>
            </a:r>
          </a:p>
          <a:p>
            <a:pPr marL="1314450" lvl="3" indent="-2857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$257 Billion in Whole Life</a:t>
            </a:r>
          </a:p>
          <a:p>
            <a:pPr marL="1314450" lvl="3" indent="-2857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370 Billion in Universal Life</a:t>
            </a:r>
          </a:p>
          <a:p>
            <a:pPr marL="1314450" lvl="3" indent="-2857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$60 Billion in Variable Universal Life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DD276-401A-4C22-B663-A4F77577F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53" y="3055984"/>
            <a:ext cx="2379991" cy="1872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A8EBC7-8779-41A5-8421-6D51A53B1FE7}"/>
              </a:ext>
            </a:extLst>
          </p:cNvPr>
          <p:cNvSpPr txBox="1"/>
          <p:nvPr/>
        </p:nvSpPr>
        <p:spPr>
          <a:xfrm>
            <a:off x="2284070" y="5346412"/>
            <a:ext cx="4575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1600" b="1" dirty="0">
                <a:solidFill>
                  <a:prstClr val="black"/>
                </a:solidFill>
              </a:rPr>
              <a:t>Expanding Senior Population – 42 Million in 2012 to an estimated 70 Million in 2030</a:t>
            </a:r>
          </a:p>
        </p:txBody>
      </p:sp>
    </p:spTree>
    <p:extLst>
      <p:ext uri="{BB962C8B-B14F-4D97-AF65-F5344CB8AC3E}">
        <p14:creationId xmlns:p14="http://schemas.microsoft.com/office/powerpoint/2010/main" val="3274050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438400"/>
            <a:ext cx="7467600" cy="35150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the Insurance Studies Institute, more than 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500,000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seniors lapse their life insurance policies annually, 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1250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take advantage of a life insurance settlement.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90%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seniors report that they would 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considered a life insurance settlement if they had </a:t>
            </a:r>
            <a:b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been made aware of the option.</a:t>
            </a:r>
          </a:p>
        </p:txBody>
      </p:sp>
      <p:sp>
        <p:nvSpPr>
          <p:cNvPr id="14342" name="Rectangle 90"/>
          <p:cNvSpPr>
            <a:spLocks noChangeArrowheads="1"/>
          </p:cNvSpPr>
          <p:nvPr/>
        </p:nvSpPr>
        <p:spPr bwMode="auto">
          <a:xfrm>
            <a:off x="0" y="2438400"/>
            <a:ext cx="9144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28600" indent="-228600" algn="ctr">
              <a:lnSpc>
                <a:spcPct val="90000"/>
              </a:lnSpc>
            </a:pPr>
            <a:endParaRPr lang="en-US" sz="2000" dirty="0">
              <a:solidFill>
                <a:srgbClr val="333333"/>
              </a:solidFill>
              <a:latin typeface="Tahoma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FAF28A-DC8B-4ABF-B578-E694DE8E2BBF}"/>
              </a:ext>
            </a:extLst>
          </p:cNvPr>
          <p:cNvSpPr/>
          <p:nvPr/>
        </p:nvSpPr>
        <p:spPr>
          <a:xfrm>
            <a:off x="9982200" y="5029200"/>
            <a:ext cx="2438400" cy="92425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5B02A03-79FC-4468-8995-7D9A7596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029286"/>
            <a:ext cx="670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600" dirty="0"/>
              <a:t>Did You Know?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549B0-01A7-4A2D-8251-298E2FAF3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00"/>
            <a:ext cx="854188" cy="1344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31E7F-D3CE-4FEF-A764-ADA18D24F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65" y="791584"/>
            <a:ext cx="854188" cy="13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1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chemeClr val="accent1"/>
                </a:solidFill>
              </a:rPr>
              <a:t>What Is 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Life Insurance Settlement?</a:t>
            </a:r>
          </a:p>
        </p:txBody>
      </p:sp>
      <p:sp>
        <p:nvSpPr>
          <p:cNvPr id="14342" name="Rectangle 90"/>
          <p:cNvSpPr>
            <a:spLocks noChangeArrowheads="1"/>
          </p:cNvSpPr>
          <p:nvPr/>
        </p:nvSpPr>
        <p:spPr bwMode="auto">
          <a:xfrm>
            <a:off x="0" y="2219204"/>
            <a:ext cx="9144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28600" indent="-228600" algn="ctr">
              <a:lnSpc>
                <a:spcPct val="90000"/>
              </a:lnSpc>
            </a:pPr>
            <a:endParaRPr lang="en-US" sz="2000" dirty="0">
              <a:solidFill>
                <a:srgbClr val="333333"/>
              </a:solidFill>
              <a:latin typeface="Tahoma" pitchFamily="34" charset="0"/>
            </a:endParaRP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914400" y="2925763"/>
            <a:ext cx="7315200" cy="2985433"/>
          </a:xfrm>
          <a:prstGeom prst="rect">
            <a:avLst/>
          </a:prstGeom>
          <a:noFill/>
          <a:ln w="9525">
            <a:solidFill>
              <a:srgbClr val="56CA8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life insurance settlement is a financial transaction in which a policy owner sells an unwanted or unneeded life insurance policy to a third party.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purchaser becomes the new owner and beneficiary of the policy and is responsible for all subsequent premium payments but gets the death benefit.</a:t>
            </a:r>
          </a:p>
          <a:p>
            <a:pPr algn="just" eaLnBrk="1" hangingPunct="1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FAF28A-DC8B-4ABF-B578-E694DE8E2BBF}"/>
              </a:ext>
            </a:extLst>
          </p:cNvPr>
          <p:cNvSpPr/>
          <p:nvPr/>
        </p:nvSpPr>
        <p:spPr>
          <a:xfrm>
            <a:off x="10363200" y="3657600"/>
            <a:ext cx="2438400" cy="92425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09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Evolution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Life Insurance Settlements</a:t>
            </a:r>
          </a:p>
        </p:txBody>
      </p:sp>
      <p:sp>
        <p:nvSpPr>
          <p:cNvPr id="14342" name="Rectangle 90"/>
          <p:cNvSpPr>
            <a:spLocks noChangeArrowheads="1"/>
          </p:cNvSpPr>
          <p:nvPr/>
        </p:nvSpPr>
        <p:spPr bwMode="auto">
          <a:xfrm>
            <a:off x="0" y="2438400"/>
            <a:ext cx="9144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28600" indent="-228600" algn="ctr">
              <a:lnSpc>
                <a:spcPct val="90000"/>
              </a:lnSpc>
            </a:pPr>
            <a:endParaRPr lang="en-US" sz="2000" dirty="0">
              <a:solidFill>
                <a:srgbClr val="333333"/>
              </a:solidFill>
              <a:latin typeface="Tahoma" pitchFamily="34" charset="0"/>
            </a:endParaRP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914400" y="2438400"/>
            <a:ext cx="7315200" cy="3693319"/>
          </a:xfrm>
          <a:prstGeom prst="rect">
            <a:avLst/>
          </a:prstGeom>
          <a:noFill/>
          <a:ln w="9525">
            <a:solidFill>
              <a:srgbClr val="56CA8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1911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Grigsby v. Russell</a:t>
            </a:r>
          </a:p>
          <a:p>
            <a:pPr algn="just" eaLnBrk="1" hangingPunct="1"/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/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1980’s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AIDS Epidemic</a:t>
            </a:r>
          </a:p>
          <a:p>
            <a:pPr algn="just" eaLnBrk="1" hangingPunct="1"/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/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Life Insurance Settlement Association (LISA) Formed – Only 3 states had regulations</a:t>
            </a:r>
          </a:p>
          <a:p>
            <a:pPr algn="just" eaLnBrk="1" hangingPunct="1"/>
            <a:endParaRPr lang="en-US" sz="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/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2008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Over 30 new laws have been passed to strengthen consumer’s rights and create a more sound and transparent regulatory structure for market participants.  NCOIL and NAIC</a:t>
            </a:r>
          </a:p>
          <a:p>
            <a:pPr algn="just" eaLnBrk="1" hangingPunct="1"/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/>
            <a:r>
              <a:rPr lang="en-US" sz="20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$25.1 billion in force, $2.4 billion annually.  Regulated 46 states and Puerto Rico.  7 states mandate insurance companies disclose options to lapse or surrender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FAF28A-DC8B-4ABF-B578-E694DE8E2BBF}"/>
              </a:ext>
            </a:extLst>
          </p:cNvPr>
          <p:cNvSpPr/>
          <p:nvPr/>
        </p:nvSpPr>
        <p:spPr>
          <a:xfrm>
            <a:off x="10363200" y="3657600"/>
            <a:ext cx="2438400" cy="92425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95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1143000"/>
            <a:ext cx="6798734" cy="9144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Life Insurance Settlements: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Benefitting Your Client…and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3377901"/>
            <a:ext cx="4233336" cy="17770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9600" dirty="0"/>
              <a:t>Poll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flipV="1">
            <a:off x="11018155" y="3352800"/>
            <a:ext cx="76200" cy="2018451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6600" y="5960533"/>
            <a:ext cx="395510" cy="279400"/>
          </a:xfrm>
        </p:spPr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22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2579-8694-47DE-B76F-ADDFDCE14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5462A-3A45-4358-9D0D-89ECDD5DB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A4745-757F-429B-A465-903EA6C75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A2BA1-FAFC-43F6-86A7-340C619AF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6C72D-E9E7-44D7-9F6E-1DE80520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36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A39D-7346-4358-B3DC-AEBBE728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BB60-E086-4EC3-BACF-8E954901E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CC482-9318-486D-AF44-6EDB27ED2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2010 All rights reserved.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2A4C2-9425-48B6-956A-CB0D8E3B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5102E-237A-438D-A07E-ED0247F828F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58551-89A4-416B-A845-EE687BB95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102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23712</TotalTime>
  <Words>661</Words>
  <Application>Microsoft Office PowerPoint</Application>
  <PresentationFormat>On-screen Show (4:3)</PresentationFormat>
  <Paragraphs>129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Garamond</vt:lpstr>
      <vt:lpstr>Tahoma</vt:lpstr>
      <vt:lpstr>Organic</vt:lpstr>
      <vt:lpstr>Helping Clients Benefits From Unwanted/Unneeded Life Insurance Policies</vt:lpstr>
      <vt:lpstr>PowerPoint Presentation</vt:lpstr>
      <vt:lpstr>PowerPoint Presentation</vt:lpstr>
      <vt:lpstr>According to the Insurance Studies Institute, more than  500,000 seniors lapse their life insurance policies annually,  only 1250 take advantage of a life insurance settlement.  About 90% of seniors report that they would  have considered a life insurance settlement if they had  been made aware of the option.</vt:lpstr>
      <vt:lpstr>What Is A  Life Insurance Settlement?</vt:lpstr>
      <vt:lpstr>The Evolution Of  Life Insurance Settlements</vt:lpstr>
      <vt:lpstr>Life Insurance Settlements: Benefitting Your Client…and You!</vt:lpstr>
      <vt:lpstr>PowerPoint Presentation</vt:lpstr>
      <vt:lpstr>PowerPoint Presentation</vt:lpstr>
      <vt:lpstr>PowerPoint Presentation</vt:lpstr>
      <vt:lpstr>More Is Better</vt:lpstr>
      <vt:lpstr>Academic Proof </vt:lpstr>
      <vt:lpstr>Who Are The Investors? </vt:lpstr>
      <vt:lpstr>Who Are The Investors? </vt:lpstr>
      <vt:lpstr>How Much Is A Policy Worth?</vt:lpstr>
      <vt:lpstr>Are There Any Negatives?</vt:lpstr>
      <vt:lpstr>The Process</vt:lpstr>
      <vt:lpstr>Consumer Protections</vt:lpstr>
      <vt:lpstr>PowerPoint Presentation</vt:lpstr>
      <vt:lpstr>Life Insurance Settlements: Benefitting Your Client…and You!</vt:lpstr>
      <vt:lpstr>The Big Picture</vt:lpstr>
      <vt:lpstr>Getting Over the “Ick” Factor</vt:lpstr>
      <vt:lpstr>Life Insurance Settlements</vt:lpstr>
      <vt:lpstr>Helping People Benefit from Unwanted/Unneeded Life Insurance Policies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Specialist28</dc:creator>
  <cp:lastModifiedBy>Lisa Rehburg</cp:lastModifiedBy>
  <cp:revision>818</cp:revision>
  <cp:lastPrinted>2015-01-17T00:07:26Z</cp:lastPrinted>
  <dcterms:created xsi:type="dcterms:W3CDTF">2010-08-23T16:12:40Z</dcterms:created>
  <dcterms:modified xsi:type="dcterms:W3CDTF">2021-08-13T17:36:40Z</dcterms:modified>
</cp:coreProperties>
</file>